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58" r:id="rId3"/>
    <p:sldId id="259" r:id="rId4"/>
    <p:sldId id="260" r:id="rId5"/>
    <p:sldId id="273" r:id="rId6"/>
    <p:sldId id="261" r:id="rId7"/>
    <p:sldId id="269" r:id="rId8"/>
    <p:sldId id="270" r:id="rId9"/>
    <p:sldId id="263" r:id="rId10"/>
    <p:sldId id="264" r:id="rId11"/>
    <p:sldId id="27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irs\Desktop\final_project_rice_se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Batch size sensitivity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Validation accuracy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27638082820466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769177988197533E-3"/>
                  <c:y val="-0.261414353108878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6180038013980242E-3"/>
                  <c:y val="-0.273387533185506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0.63200000000000001</c:v>
                </c:pt>
                <c:pt idx="1">
                  <c:v>0.63200000000000001</c:v>
                </c:pt>
                <c:pt idx="2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315302288"/>
        <c:axId val="315300328"/>
      </c:barChart>
      <c:catAx>
        <c:axId val="3153022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Batch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00328"/>
        <c:crosses val="autoZero"/>
        <c:auto val="1"/>
        <c:lblAlgn val="ctr"/>
        <c:lblOffset val="100"/>
        <c:noMultiLvlLbl val="0"/>
      </c:catAx>
      <c:valAx>
        <c:axId val="31530032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Validation accuracy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5302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iii/how-to-tune-hyper-parameters-in-deep-learning-a0fa4bc1d782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guide-to-choosing-hyperparameters-for-your-neural-networks-38244e87daf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02736"/>
            <a:ext cx="11301984" cy="2107604"/>
          </a:xfrm>
        </p:spPr>
        <p:txBody>
          <a:bodyPr/>
          <a:lstStyle/>
          <a:p>
            <a:r>
              <a:rPr lang="en-US" dirty="0" smtClean="0"/>
              <a:t>FINAL PROJECT</a:t>
            </a:r>
            <a:br>
              <a:rPr lang="en-US" dirty="0" smtClean="0"/>
            </a:br>
            <a:r>
              <a:rPr lang="en-US" dirty="0" smtClean="0"/>
              <a:t>Image recognition- Flowers dataset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" y="5832379"/>
            <a:ext cx="8686800" cy="102562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Brock </a:t>
            </a:r>
            <a:r>
              <a:rPr lang="en-US" dirty="0" err="1"/>
              <a:t>K</a:t>
            </a:r>
            <a:r>
              <a:rPr lang="en-US" dirty="0" err="1" smtClean="0"/>
              <a:t>anjicai</a:t>
            </a:r>
            <a:endParaRPr lang="en-US" dirty="0" smtClean="0"/>
          </a:p>
          <a:p>
            <a:r>
              <a:rPr lang="en-US" dirty="0" smtClean="0"/>
              <a:t>Shanker Nair</a:t>
            </a:r>
          </a:p>
          <a:p>
            <a:r>
              <a:rPr lang="en-US" dirty="0"/>
              <a:t>Ahmed </a:t>
            </a:r>
            <a:r>
              <a:rPr lang="en-US" dirty="0" err="1"/>
              <a:t>Lotfy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82614"/>
            <a:ext cx="10058400" cy="1060386"/>
          </a:xfrm>
        </p:spPr>
        <p:txBody>
          <a:bodyPr>
            <a:normAutofit fontScale="90000"/>
          </a:bodyPr>
          <a:lstStyle/>
          <a:p>
            <a:r>
              <a:rPr lang="en-US" dirty="0"/>
              <a:t>Hyper tuning</a:t>
            </a:r>
            <a:br>
              <a:rPr lang="en-US" dirty="0"/>
            </a:br>
            <a:r>
              <a:rPr lang="en-US" dirty="0"/>
              <a:t>Parameter: </a:t>
            </a:r>
            <a:r>
              <a:rPr lang="en-US" dirty="0" smtClean="0"/>
              <a:t>Batch Size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27886"/>
              </p:ext>
            </p:extLst>
          </p:nvPr>
        </p:nvGraphicFramePr>
        <p:xfrm>
          <a:off x="4709160" y="1645920"/>
          <a:ext cx="7403592" cy="4242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941831" y="2340864"/>
            <a:ext cx="3227833" cy="2340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smtClean="0"/>
              <a:t>Learning Rate</a:t>
            </a:r>
            <a:endParaRPr lang="en-US" i="1" smtClean="0"/>
          </a:p>
          <a:p>
            <a:r>
              <a:rPr lang="en-US" b="1" i="1" smtClean="0"/>
              <a:t>Batch Size</a:t>
            </a:r>
            <a:endParaRPr lang="en-US" i="1" smtClean="0"/>
          </a:p>
          <a:p>
            <a:r>
              <a:rPr lang="en-US" b="1" i="1" smtClean="0"/>
              <a:t>Momentum</a:t>
            </a:r>
            <a:endParaRPr lang="en-US" i="1" smtClean="0"/>
          </a:p>
          <a:p>
            <a:r>
              <a:rPr lang="en-US" b="1" i="1" smtClean="0"/>
              <a:t>Weight Decay</a:t>
            </a:r>
          </a:p>
          <a:p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24" y="5797296"/>
            <a:ext cx="12035028" cy="118872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https://medium.com/@aiii/how-to-tune-hyper-parameters-in-deep-learning-a0fa4bc1d782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https://towardsdatascience.com/guide-to-choosing-hyperparameters-for-your-neural-networks-38244e87dafe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6379"/>
            <a:ext cx="10058400" cy="722376"/>
          </a:xfrm>
        </p:spPr>
        <p:txBody>
          <a:bodyPr/>
          <a:lstStyle/>
          <a:p>
            <a:r>
              <a:rPr lang="en-US" dirty="0" smtClean="0"/>
              <a:t>Machine Learning </a:t>
            </a:r>
            <a:r>
              <a:rPr lang="en-US" dirty="0" smtClean="0"/>
              <a:t>Models- Model 3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49896" y="545997"/>
            <a:ext cx="5849112" cy="620877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Model </a:t>
            </a:r>
            <a:r>
              <a:rPr lang="en-US" b="1" u="sng" dirty="0" smtClean="0"/>
              <a:t>3: Trained   (Fine tuning</a:t>
            </a:r>
            <a:r>
              <a:rPr lang="en-US" b="1" u="sng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904" y="1268373"/>
            <a:ext cx="5550408" cy="49902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2" y="1515216"/>
            <a:ext cx="5590032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0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" y="128016"/>
            <a:ext cx="10058400" cy="78638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136" y="1164336"/>
            <a:ext cx="11478768" cy="553821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Challenges: Running the server file (original versus new)</a:t>
            </a:r>
          </a:p>
          <a:p>
            <a:r>
              <a:rPr lang="en-US" dirty="0" smtClean="0"/>
              <a:t>Error in predicting certain flower classes was mitigated with the final trained model which was further </a:t>
            </a:r>
            <a:r>
              <a:rPr lang="en-US" dirty="0" smtClean="0"/>
              <a:t>fine-</a:t>
            </a:r>
            <a:r>
              <a:rPr lang="en-US" dirty="0" err="1" smtClean="0"/>
              <a:t>tunedwith</a:t>
            </a:r>
            <a:r>
              <a:rPr lang="en-US" dirty="0" smtClean="0"/>
              <a:t> </a:t>
            </a:r>
            <a:r>
              <a:rPr lang="en-US" dirty="0" smtClean="0"/>
              <a:t>the users dataset.  </a:t>
            </a:r>
          </a:p>
          <a:p>
            <a:r>
              <a:rPr lang="en-US" dirty="0" smtClean="0"/>
              <a:t>Option #2, although with a validation accuracy of only 65% is predicting random internet images as testing with the main </a:t>
            </a:r>
            <a:r>
              <a:rPr lang="en-US" dirty="0" smtClean="0"/>
              <a:t>model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Improvements that can be made:</a:t>
            </a:r>
          </a:p>
          <a:p>
            <a:pPr lvl="1"/>
            <a:r>
              <a:rPr lang="en-US" dirty="0" smtClean="0"/>
              <a:t>Drop feature is available instead of browse and will be a good feature to try</a:t>
            </a:r>
          </a:p>
          <a:p>
            <a:pPr lvl="1"/>
            <a:r>
              <a:rPr lang="en-US" dirty="0" smtClean="0"/>
              <a:t>Run more images on model #2 and try if it will break and further improve model #2 with  </a:t>
            </a:r>
            <a:r>
              <a:rPr lang="en-US" dirty="0" err="1" smtClean="0"/>
              <a:t>hyperas</a:t>
            </a:r>
            <a:r>
              <a:rPr lang="en-US" dirty="0" smtClean="0"/>
              <a:t> and also manual tuning to understand the cause and effect.</a:t>
            </a:r>
          </a:p>
          <a:p>
            <a:pPr lvl="1"/>
            <a:endParaRPr lang="en-US" dirty="0" smtClean="0"/>
          </a:p>
          <a:p>
            <a:pPr marL="320040" lvl="1" indent="0">
              <a:buNone/>
            </a:pPr>
            <a:r>
              <a:rPr lang="en-US" sz="2400" dirty="0" smtClean="0"/>
              <a:t>A good understanding of the basics of ML will help </a:t>
            </a:r>
            <a:r>
              <a:rPr lang="en-US" sz="2400" dirty="0" smtClean="0"/>
              <a:t>tap into several </a:t>
            </a:r>
            <a:r>
              <a:rPr lang="en-US" sz="2400" dirty="0" smtClean="0"/>
              <a:t>online sources to the use case</a:t>
            </a:r>
          </a:p>
          <a:p>
            <a:pPr marL="320040" lvl="1" indent="0">
              <a:buNone/>
            </a:pPr>
            <a:endParaRPr lang="en-US" dirty="0"/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052513"/>
              </p:ext>
            </p:extLst>
          </p:nvPr>
        </p:nvGraphicFramePr>
        <p:xfrm>
          <a:off x="1647952" y="3004819"/>
          <a:ext cx="8127999" cy="1102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/>
                <a:gridCol w="2709333"/>
                <a:gridCol w="2709333"/>
              </a:tblGrid>
              <a:tr h="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Test accuracy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5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952" y="0"/>
            <a:ext cx="10058400" cy="118872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08760"/>
            <a:ext cx="10058400" cy="530351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Image Classification Dataset</a:t>
            </a:r>
          </a:p>
          <a:p>
            <a:r>
              <a:rPr lang="en-US" sz="3200" dirty="0" smtClean="0"/>
              <a:t>App demo</a:t>
            </a:r>
            <a:endParaRPr lang="en-US" sz="3200" dirty="0"/>
          </a:p>
          <a:p>
            <a:r>
              <a:rPr lang="en-US" sz="3200" dirty="0" smtClean="0"/>
              <a:t>Machine learning models applied</a:t>
            </a:r>
            <a:endParaRPr lang="en-US" sz="3200" dirty="0"/>
          </a:p>
          <a:p>
            <a:r>
              <a:rPr lang="en-US" sz="3200" dirty="0" smtClean="0"/>
              <a:t>Bringing it all together</a:t>
            </a:r>
          </a:p>
          <a:p>
            <a:r>
              <a:rPr lang="en-US" sz="3200" dirty="0" smtClean="0"/>
              <a:t>Learnings and conclusions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set-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5976" y="2148841"/>
            <a:ext cx="4148328" cy="4267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102 classes of flowers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40 to 250 images in each class (8000 images)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Unable to find dataset split into 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928" y="2148841"/>
            <a:ext cx="4148328" cy="426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 classes of flowers</a:t>
            </a:r>
          </a:p>
          <a:p>
            <a:pPr lvl="1"/>
            <a:r>
              <a:rPr lang="en-US" dirty="0" smtClean="0"/>
              <a:t>Daisy</a:t>
            </a:r>
          </a:p>
          <a:p>
            <a:pPr lvl="1"/>
            <a:r>
              <a:rPr lang="en-US" dirty="0" smtClean="0"/>
              <a:t>Dandelions</a:t>
            </a:r>
          </a:p>
          <a:p>
            <a:pPr lvl="1"/>
            <a:r>
              <a:rPr lang="en-US" dirty="0" smtClean="0"/>
              <a:t>Roses</a:t>
            </a:r>
          </a:p>
          <a:p>
            <a:pPr lvl="1"/>
            <a:r>
              <a:rPr lang="en-US" dirty="0" smtClean="0"/>
              <a:t>Sunflowers</a:t>
            </a:r>
          </a:p>
          <a:p>
            <a:pPr lvl="1"/>
            <a:r>
              <a:rPr lang="en-US" dirty="0" smtClean="0"/>
              <a:t>Tulips</a:t>
            </a:r>
          </a:p>
          <a:p>
            <a:pPr lvl="1"/>
            <a:endParaRPr lang="en-US" dirty="0"/>
          </a:p>
          <a:p>
            <a:r>
              <a:rPr lang="en-US" dirty="0" smtClean="0"/>
              <a:t>800 images in each class.</a:t>
            </a:r>
          </a:p>
          <a:p>
            <a:r>
              <a:rPr lang="en-US" dirty="0" smtClean="0"/>
              <a:t>~ 4000 images in the dataset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71972" y="1882141"/>
            <a:ext cx="18288" cy="480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" y="27887"/>
            <a:ext cx="10058400" cy="777240"/>
          </a:xfrm>
        </p:spPr>
        <p:txBody>
          <a:bodyPr/>
          <a:lstStyle/>
          <a:p>
            <a:r>
              <a:rPr lang="en-US" dirty="0" smtClean="0"/>
              <a:t>Machine Learning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44518" y="1681839"/>
            <a:ext cx="3473958" cy="2962656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Model 2: Untrained</a:t>
            </a:r>
          </a:p>
          <a:p>
            <a:pPr>
              <a:buFontTx/>
              <a:buChar char="-"/>
            </a:pPr>
            <a:r>
              <a:rPr lang="en-US" dirty="0" smtClean="0"/>
              <a:t>3 Convolution blocks</a:t>
            </a:r>
          </a:p>
          <a:p>
            <a:pPr>
              <a:buFontTx/>
              <a:buChar char="-"/>
            </a:pPr>
            <a:r>
              <a:rPr lang="en-US" dirty="0" err="1" smtClean="0"/>
              <a:t>Relu</a:t>
            </a:r>
            <a:r>
              <a:rPr lang="en-US" dirty="0" smtClean="0"/>
              <a:t> activation function</a:t>
            </a:r>
          </a:p>
          <a:p>
            <a:pPr>
              <a:buFontTx/>
              <a:buChar char="-"/>
            </a:pPr>
            <a:r>
              <a:rPr lang="en-US" dirty="0" smtClean="0"/>
              <a:t>Adam optimizer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6116" y="1681839"/>
            <a:ext cx="3761232" cy="2962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 smtClean="0"/>
              <a:t>Model 1: Untrained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- 2 Dense layers</a:t>
            </a:r>
          </a:p>
          <a:p>
            <a:pPr>
              <a:buFontTx/>
              <a:buChar char="-"/>
            </a:pPr>
            <a:r>
              <a:rPr lang="en-US" dirty="0" err="1" smtClean="0"/>
              <a:t>Relu</a:t>
            </a:r>
            <a:r>
              <a:rPr lang="en-US" dirty="0" smtClean="0"/>
              <a:t> </a:t>
            </a:r>
            <a:r>
              <a:rPr lang="en-US" dirty="0"/>
              <a:t>activation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r>
              <a:rPr lang="en-US" dirty="0" smtClean="0"/>
              <a:t>----------------</a:t>
            </a:r>
          </a:p>
          <a:p>
            <a:pPr>
              <a:buFontTx/>
              <a:buChar char="-"/>
            </a:pPr>
            <a:r>
              <a:rPr lang="en-US" dirty="0" smtClean="0"/>
              <a:t>Normalization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13192" y="1681839"/>
            <a:ext cx="3761232" cy="2962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 smtClean="0"/>
              <a:t>Model 3: Trained</a:t>
            </a:r>
          </a:p>
          <a:p>
            <a:pPr>
              <a:buFontTx/>
              <a:buChar char="-"/>
            </a:pPr>
            <a:r>
              <a:rPr lang="en-US" dirty="0" err="1" smtClean="0"/>
              <a:t>Pretrained</a:t>
            </a:r>
            <a:r>
              <a:rPr lang="en-US" dirty="0" smtClean="0"/>
              <a:t> on the ImageNet DB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Fine tune the model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128" y="4830623"/>
            <a:ext cx="2651760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Data Split:</a:t>
            </a:r>
          </a:p>
          <a:p>
            <a:r>
              <a:rPr lang="en-US" dirty="0" smtClean="0"/>
              <a:t>Train data: 	80%</a:t>
            </a:r>
          </a:p>
          <a:p>
            <a:r>
              <a:rPr lang="en-US" dirty="0" smtClean="0"/>
              <a:t>Validation data: 	10%</a:t>
            </a:r>
          </a:p>
          <a:p>
            <a:r>
              <a:rPr lang="en-US" dirty="0" smtClean="0"/>
              <a:t>Test data: 	10%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913888" y="5203860"/>
            <a:ext cx="978408" cy="4846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43350" y="5009856"/>
            <a:ext cx="346557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Performance optimization:</a:t>
            </a:r>
          </a:p>
          <a:p>
            <a:pPr algn="ctr"/>
            <a:r>
              <a:rPr lang="en-US" dirty="0" smtClean="0"/>
              <a:t>Cache</a:t>
            </a:r>
          </a:p>
          <a:p>
            <a:pPr algn="ctr"/>
            <a:r>
              <a:rPr lang="en-US" dirty="0" err="1" smtClean="0"/>
              <a:t>prefetch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6116" y="1104191"/>
            <a:ext cx="7452360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 Model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013192" y="1104191"/>
            <a:ext cx="3617976" cy="46166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Transfer Learning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485507" y="5283251"/>
            <a:ext cx="978408" cy="4846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40496" y="5048514"/>
            <a:ext cx="346557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Parametric hyper tuning:</a:t>
            </a:r>
          </a:p>
          <a:p>
            <a:pPr algn="ctr"/>
            <a:r>
              <a:rPr lang="en-US" dirty="0" smtClean="0"/>
              <a:t>Epochs</a:t>
            </a:r>
          </a:p>
          <a:p>
            <a:pPr algn="ctr"/>
            <a:r>
              <a:rPr lang="en-US" dirty="0" smtClean="0"/>
              <a:t>Batch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6379"/>
            <a:ext cx="10058400" cy="722376"/>
          </a:xfrm>
        </p:spPr>
        <p:txBody>
          <a:bodyPr/>
          <a:lstStyle/>
          <a:p>
            <a:r>
              <a:rPr lang="en-US" dirty="0" smtClean="0"/>
              <a:t>Machine Learning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72784" y="649224"/>
            <a:ext cx="5559552" cy="6103620"/>
          </a:xfrm>
          <a:solidFill>
            <a:schemeClr val="tx2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/>
              <a:t>Model 2: Untrained (Minor </a:t>
            </a:r>
            <a:r>
              <a:rPr lang="en-US" b="1" u="sng" dirty="0" err="1" smtClean="0"/>
              <a:t>Hypertuning</a:t>
            </a:r>
            <a:r>
              <a:rPr lang="en-US" b="1" u="sng" dirty="0" smtClean="0"/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6616" y="649224"/>
            <a:ext cx="5394960" cy="6144768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u="sng" dirty="0" smtClean="0"/>
              <a:t>Model 1: Untrained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1075134"/>
            <a:ext cx="5093208" cy="2756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3870556"/>
            <a:ext cx="5093208" cy="2841140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76" y="1582907"/>
            <a:ext cx="5221224" cy="457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98" y="1474938"/>
            <a:ext cx="3473629" cy="2079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9210"/>
            <a:ext cx="3473629" cy="2546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40" y="4159210"/>
            <a:ext cx="1651085" cy="2546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99" y="4159210"/>
            <a:ext cx="2682424" cy="2546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974" y="4159210"/>
            <a:ext cx="2629035" cy="25464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927" y="0"/>
            <a:ext cx="15785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ROSES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555" y="3697545"/>
            <a:ext cx="392951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Images from the internet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58286" y="999878"/>
            <a:ext cx="507023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Random image from the dataset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0" y="3679739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06240" y="0"/>
            <a:ext cx="36575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SUNFLOWER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05555" y="3697545"/>
            <a:ext cx="392951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Images from the internet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58286" y="999878"/>
            <a:ext cx="507023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Random image from the dataset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0" y="3679739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27" y="1482291"/>
            <a:ext cx="2897204" cy="21094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4" y="4156938"/>
            <a:ext cx="2963556" cy="27220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735" y="4244866"/>
            <a:ext cx="3719712" cy="25667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452" y="4244866"/>
            <a:ext cx="3846648" cy="25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52" y="1491345"/>
            <a:ext cx="5465052" cy="48235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06240" y="0"/>
            <a:ext cx="36575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DANDELION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9" y="1491346"/>
            <a:ext cx="5219359" cy="48235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0574" y="560321"/>
            <a:ext cx="59247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06093" y="910608"/>
            <a:ext cx="572269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8800" dirty="0" smtClean="0">
                <a:sym typeface="Wingdings" panose="05000000000000000000" pitchFamily="2" charset="2"/>
              </a:rPr>
              <a:t>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53053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21" y="213151"/>
            <a:ext cx="10058400" cy="8049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Hyper tuning</a:t>
            </a:r>
            <a:br>
              <a:rPr lang="en-US" dirty="0" smtClean="0"/>
            </a:br>
            <a:r>
              <a:rPr lang="en-US" dirty="0" smtClean="0"/>
              <a:t>Parameter: Epoch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1" y="1923998"/>
            <a:ext cx="3537205" cy="4687114"/>
          </a:xfr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61" y="1923998"/>
            <a:ext cx="3439345" cy="4687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1923998"/>
            <a:ext cx="4023360" cy="4830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90015" y="1432423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Epochs = 8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17719" y="1432422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Epochs = 10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03527" y="1432421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Epochs = </a:t>
            </a:r>
            <a:r>
              <a:rPr lang="en-US" dirty="0" smtClean="0"/>
              <a:t>16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173793" y="1307590"/>
            <a:ext cx="9144" cy="54469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83472" y="1307591"/>
            <a:ext cx="9144" cy="54469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1272</TotalTime>
  <Words>367</Words>
  <Application>Microsoft Office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Wingdings</vt:lpstr>
      <vt:lpstr>Cherry Blossom 16x9</vt:lpstr>
      <vt:lpstr>FINAL PROJECT Image recognition- Flowers dataset</vt:lpstr>
      <vt:lpstr>OUTLINE</vt:lpstr>
      <vt:lpstr>Data set- Description</vt:lpstr>
      <vt:lpstr>Machine Learning Models</vt:lpstr>
      <vt:lpstr>Machine Learning Models</vt:lpstr>
      <vt:lpstr>PowerPoint Presentation</vt:lpstr>
      <vt:lpstr>PowerPoint Presentation</vt:lpstr>
      <vt:lpstr>PowerPoint Presentation</vt:lpstr>
      <vt:lpstr>Hyper tuning Parameter: Epoch</vt:lpstr>
      <vt:lpstr>Hyper tuning Parameter: Batch Size</vt:lpstr>
      <vt:lpstr>Machine Learning Models- Model 3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62</cp:revision>
  <dcterms:created xsi:type="dcterms:W3CDTF">2020-10-20T02:04:10Z</dcterms:created>
  <dcterms:modified xsi:type="dcterms:W3CDTF">2020-10-20T23:58:17Z</dcterms:modified>
</cp:coreProperties>
</file>